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Average"/>
      <p:regular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Raleway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DD9E76-75EF-4CD0-8D4A-8267CC4B68DA}">
  <a:tblStyle styleId="{77DD9E76-75EF-4CD0-8D4A-8267CC4B68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37"/>
  </p:normalViewPr>
  <p:slideViewPr>
    <p:cSldViewPr snapToGrid="0" snapToObjects="1">
      <p:cViewPr varScale="1">
        <p:scale>
          <a:sx n="141" d="100"/>
          <a:sy n="141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4276b7c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4276b7c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b88530d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b88530d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1db4ffa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21db4ffa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b8853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b88530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b94bc71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b94bc71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b88530d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b88530d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1db4ffa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21db4ffa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1db4ffa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21db4ffa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1db4ffa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21db4ffa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1db4ffa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1db4ffa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b84b61d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b84b61d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1db4ffa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1db4ffa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1db4ffae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21db4ffae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1db4ffae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21db4ffae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21db4ffae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21db4ffae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1db4ffae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21db4ffae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1db4ffae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21db4ffae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21db4ffae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21db4ffae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1db4ffae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21db4ffae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21db4ffa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21db4ffae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21db4ffae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21db4ffae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b94bc71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b94bc71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21db4ffae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21db4ffae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21db4ffae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21db4ffae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1ef2d9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21ef2d9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f5754ea7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f5754ea7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f5754ea7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f5754ea7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f5754ea7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f5754ea7a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f5754ea7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f5754ea7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f5754ea7a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f5754ea7a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f5754ea7a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f5754ea7a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f5754ea7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f5754ea7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b84b61d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b84b61d4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b84b61d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b84b61d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b84b61d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b84b61d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93a7c7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93a7c7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4276b7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4276b7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b88530d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b88530d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overthewire.org/wargames/bandit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openvim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 &amp; Version Control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Computer Science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2019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325" y="2477725"/>
            <a:ext cx="2298075" cy="2665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 vs GUI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838" y="1152475"/>
            <a:ext cx="6024326" cy="37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Command Line</a:t>
            </a:r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729450" y="1316875"/>
            <a:ext cx="7688700" cy="28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B</a:t>
            </a:r>
            <a:r>
              <a:rPr lang="en" sz="1800"/>
              <a:t>ourne </a:t>
            </a:r>
            <a:r>
              <a:rPr lang="en" sz="1800" b="1"/>
              <a:t>A</a:t>
            </a:r>
            <a:r>
              <a:rPr lang="en" sz="1800"/>
              <a:t>gain </a:t>
            </a:r>
            <a:r>
              <a:rPr lang="en" sz="1800" b="1"/>
              <a:t>SH</a:t>
            </a:r>
            <a:r>
              <a:rPr lang="en" sz="1800"/>
              <a:t>ell (Bash):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	Most commonly supported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	Key features: scripting support, closely follows POSIX standards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Z Shell (zsh):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	Less common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	Key features: better tab completion, command corrections, less strict with POSIX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RTFM</a:t>
            </a:r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body" idx="1"/>
          </p:nvPr>
        </p:nvSpPr>
        <p:spPr>
          <a:xfrm>
            <a:off x="500850" y="1209375"/>
            <a:ext cx="5492400" cy="3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Linux has a lot of commands.                                                 You will not remember how                                                       to use them all.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Luckily, there’s one neat little                                  command that will tell you                                          everything about most (if not                                                 all) commands and how to use them.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If there’s one thing command you should never ever forget, it is “man”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How to use it: 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man &lt;command&gt;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25" y="557213"/>
            <a:ext cx="523875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man:</a:t>
            </a:r>
            <a:r>
              <a:rPr lang="en" sz="1400"/>
              <a:t> manual pages for commands or programs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/>
              <a:t>ls:</a:t>
            </a:r>
            <a:r>
              <a:rPr lang="en" sz="1400"/>
              <a:t> list contents of current directory (-a/l/r)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/>
              <a:t>cd:</a:t>
            </a:r>
            <a:r>
              <a:rPr lang="en" sz="1400"/>
              <a:t> change directory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/>
              <a:t>mkdir:</a:t>
            </a:r>
            <a:r>
              <a:rPr lang="en" sz="1400"/>
              <a:t> create a new directory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/>
              <a:t>cp:</a:t>
            </a:r>
            <a:r>
              <a:rPr lang="en" sz="1400"/>
              <a:t> copy (-R)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/>
              <a:t>mv:</a:t>
            </a:r>
            <a:r>
              <a:rPr lang="en" sz="1400"/>
              <a:t> move or rename (-R)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/>
              <a:t>rm:</a:t>
            </a:r>
            <a:r>
              <a:rPr lang="en" sz="1400"/>
              <a:t> delete (-R/f)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u="sng"/>
              <a:t>pwd:</a:t>
            </a:r>
            <a:r>
              <a:rPr lang="en" sz="1400"/>
              <a:t> print current working directory</a:t>
            </a:r>
            <a:endParaRPr sz="1400"/>
          </a:p>
        </p:txBody>
      </p:sp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348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Navigating Linux</a:t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400" y="1933113"/>
            <a:ext cx="466725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09700" cy="3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can perform operations on one or more files or directories using </a:t>
            </a:r>
            <a:r>
              <a:rPr lang="en" sz="1600">
                <a:solidFill>
                  <a:srgbClr val="FF0000"/>
                </a:solidFill>
              </a:rPr>
              <a:t>*</a:t>
            </a:r>
            <a:endParaRPr sz="16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The </a:t>
            </a:r>
            <a:r>
              <a:rPr lang="en" sz="1600">
                <a:solidFill>
                  <a:srgbClr val="FF0000"/>
                </a:solidFill>
              </a:rPr>
              <a:t>*</a:t>
            </a:r>
            <a:r>
              <a:rPr lang="en" sz="1600"/>
              <a:t> operator can be used in many ways: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</a:rPr>
              <a:t>&lt;command&gt; foo/</a:t>
            </a:r>
            <a:r>
              <a:rPr lang="en" sz="1600">
                <a:solidFill>
                  <a:srgbClr val="FF0000"/>
                </a:solidFill>
              </a:rPr>
              <a:t>*</a:t>
            </a:r>
            <a:r>
              <a:rPr lang="en" sz="1600"/>
              <a:t> affects all files in directory foo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</a:rPr>
              <a:t>&lt;command&gt; </a:t>
            </a:r>
            <a:r>
              <a:rPr lang="en" sz="1600">
                <a:solidFill>
                  <a:srgbClr val="FF0000"/>
                </a:solidFill>
              </a:rPr>
              <a:t>*</a:t>
            </a:r>
            <a:r>
              <a:rPr lang="en" sz="1600">
                <a:solidFill>
                  <a:srgbClr val="6AA84F"/>
                </a:solidFill>
              </a:rPr>
              <a:t>.txt</a:t>
            </a:r>
            <a:r>
              <a:rPr lang="en" sz="1600"/>
              <a:t> affects all files with names ending in “.txt”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</a:rPr>
              <a:t>&lt;command&gt; img</a:t>
            </a:r>
            <a:r>
              <a:rPr lang="en" sz="1600">
                <a:solidFill>
                  <a:srgbClr val="FF0000"/>
                </a:solidFill>
              </a:rPr>
              <a:t>*</a:t>
            </a:r>
            <a:r>
              <a:rPr lang="en" sz="1600"/>
              <a:t> affects all files with names starting with “img”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6AA84F"/>
                </a:solidFill>
              </a:rPr>
              <a:t>&lt;command&gt; </a:t>
            </a:r>
            <a:r>
              <a:rPr lang="en" sz="1600">
                <a:solidFill>
                  <a:srgbClr val="FF0000"/>
                </a:solidFill>
              </a:rPr>
              <a:t>*</a:t>
            </a:r>
            <a:r>
              <a:rPr lang="en" sz="1600">
                <a:solidFill>
                  <a:srgbClr val="6AA84F"/>
                </a:solidFill>
              </a:rPr>
              <a:t>k</a:t>
            </a:r>
            <a:r>
              <a:rPr lang="en" sz="1600">
                <a:solidFill>
                  <a:srgbClr val="FF0000"/>
                </a:solidFill>
              </a:rPr>
              <a:t>*</a:t>
            </a:r>
            <a:r>
              <a:rPr lang="en" sz="1600"/>
              <a:t> affects all files with names containing “k”</a:t>
            </a:r>
            <a:endParaRPr sz="1600"/>
          </a:p>
        </p:txBody>
      </p:sp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2722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Wildcard Operator</a:t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010" y="335700"/>
            <a:ext cx="2981415" cy="44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and Permissions</a:t>
            </a:r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1"/>
          </p:nvPr>
        </p:nvSpPr>
        <p:spPr>
          <a:xfrm>
            <a:off x="4514700" y="1446225"/>
            <a:ext cx="4317600" cy="31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Root is the highest level user in a unix/linux system (similar to “Administrator” on Windows)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Most OS’s do not allow users to login as root but can execute operations as root temporarily using “sudo”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Some files and programs can only be accessed by root</a:t>
            </a:r>
            <a:endParaRPr sz="1800"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75" y="1431819"/>
            <a:ext cx="3612175" cy="30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</a:t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4925" y="491000"/>
            <a:ext cx="2088125" cy="18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614488"/>
            <a:ext cx="685800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 (cont)</a:t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320450"/>
            <a:ext cx="6890159" cy="36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50" y="482150"/>
            <a:ext cx="6917147" cy="46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Executable Files (aka programs)</a:t>
            </a:r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body" idx="1"/>
          </p:nvPr>
        </p:nvSpPr>
        <p:spPr>
          <a:xfrm>
            <a:off x="729450" y="1373450"/>
            <a:ext cx="7861500" cy="3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Executable programs must be files that have the execute permission set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Regular files are </a:t>
            </a:r>
            <a:r>
              <a:rPr lang="en" sz="1800" b="1"/>
              <a:t>not</a:t>
            </a:r>
            <a:r>
              <a:rPr lang="en" sz="1800"/>
              <a:t> executable by default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But you can make a file executable using “chmod +x”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Executables can be run by entering their full or relative path into the shell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Ex: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./program </a:t>
            </a:r>
            <a:r>
              <a:rPr lang="en" sz="1800"/>
              <a:t>or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/full/path/to/program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If the path to the program is stored in the PATH environment variable, it can be run from anywhere by simply entering its name. Ex: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Find out if a program is in the path using the “which” command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83100" y="597425"/>
            <a:ext cx="354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Operating Systems</a:t>
            </a:r>
            <a:endParaRPr sz="24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300" y="521225"/>
            <a:ext cx="5873400" cy="42951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2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Windows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VS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Mac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VS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Linux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Control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body" idx="1"/>
          </p:nvPr>
        </p:nvSpPr>
        <p:spPr>
          <a:xfrm>
            <a:off x="729450" y="1401100"/>
            <a:ext cx="76887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Ctrl+c:</a:t>
            </a:r>
            <a:r>
              <a:rPr lang="en" sz="1800"/>
              <a:t> kill a job in the foreground (quit/cancel)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Ctrl+z:</a:t>
            </a:r>
            <a:r>
              <a:rPr lang="en" sz="1800"/>
              <a:t> Suspend a job (stop)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ctrl+d:</a:t>
            </a:r>
            <a:r>
              <a:rPr lang="en" sz="1800"/>
              <a:t> terminate a job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fg:</a:t>
            </a:r>
            <a:r>
              <a:rPr lang="en" sz="1800"/>
              <a:t> resume a job in the foreground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bg:</a:t>
            </a:r>
            <a:r>
              <a:rPr lang="en" sz="1800"/>
              <a:t> resume a job in the background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kill:</a:t>
            </a:r>
            <a:r>
              <a:rPr lang="en" sz="1800"/>
              <a:t> kill a job (background or foreground)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u="sng"/>
              <a:t>jobs/top:</a:t>
            </a:r>
            <a:r>
              <a:rPr lang="en" sz="1800"/>
              <a:t> list ongoing jobs or processes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Text Editors</a:t>
            </a:r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875" y="1322600"/>
            <a:ext cx="5812700" cy="36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</a:t>
            </a:r>
            <a:endParaRPr/>
          </a:p>
        </p:txBody>
      </p:sp>
      <p:sp>
        <p:nvSpPr>
          <p:cNvPr id="225" name="Google Shape;225;p34"/>
          <p:cNvSpPr txBox="1">
            <a:spLocks noGrp="1"/>
          </p:cNvSpPr>
          <p:nvPr>
            <p:ph type="body" idx="1"/>
          </p:nvPr>
        </p:nvSpPr>
        <p:spPr>
          <a:xfrm>
            <a:off x="729450" y="1316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Vi IMproved Text Editor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Normal mode:</a:t>
            </a:r>
            <a:r>
              <a:rPr lang="en" sz="1800"/>
              <a:t> lets you manipulate and interact and navigate text file efficiently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Insert mode (i/a):</a:t>
            </a:r>
            <a:r>
              <a:rPr lang="en" sz="1800"/>
              <a:t> lets you edit text like a normal editor (add/remove)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Exit insert mode using ESC key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100" y="3908766"/>
            <a:ext cx="3165750" cy="9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</a:t>
            </a:r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1"/>
          </p:nvPr>
        </p:nvSpPr>
        <p:spPr>
          <a:xfrm>
            <a:off x="729450" y="13930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Vim commands:</a:t>
            </a:r>
            <a:r>
              <a:rPr lang="en" sz="1800"/>
              <a:t> execute vim commands from normal mode by typing “:” and then the command</a:t>
            </a: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 - quit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 - write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! - force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set number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vim</a:t>
            </a:r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body" idx="1"/>
          </p:nvPr>
        </p:nvSpPr>
        <p:spPr>
          <a:xfrm>
            <a:off x="729450" y="1316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Keyboard commands:</a:t>
            </a:r>
            <a:r>
              <a:rPr lang="en" sz="1800"/>
              <a:t> Keyboard commands can be used to quickly manipulate and navigate the text from normal mode.</a:t>
            </a: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 - go to start of next word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 - go to end of current word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 - go to beginning of current word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 - select text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 - copy (yank) selected text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 - cut (also used to delete) selected text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 - paste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vim</a:t>
            </a:r>
            <a:endParaRPr/>
          </a:p>
        </p:txBody>
      </p:sp>
      <p:sp>
        <p:nvSpPr>
          <p:cNvPr id="244" name="Google Shape;244;p37"/>
          <p:cNvSpPr txBox="1">
            <a:spLocks noGrp="1"/>
          </p:cNvSpPr>
          <p:nvPr>
            <p:ph type="body" idx="1"/>
          </p:nvPr>
        </p:nvSpPr>
        <p:spPr>
          <a:xfrm>
            <a:off x="729450" y="13930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can go even faster by combining commands and/or numbers</a:t>
            </a: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yy - copy an entire line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dd - cut an entire line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i="1"/>
              <a:t>n</a:t>
            </a:r>
            <a:r>
              <a:rPr lang="en" sz="1800"/>
              <a:t>i&lt;text&gt; - inserts &lt;text&gt; </a:t>
            </a:r>
            <a:r>
              <a:rPr lang="en" sz="1800" i="1"/>
              <a:t>n</a:t>
            </a:r>
            <a:r>
              <a:rPr lang="en" sz="1800"/>
              <a:t> times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i="1"/>
              <a:t>n</a:t>
            </a:r>
            <a:r>
              <a:rPr lang="en" sz="1800"/>
              <a:t>f&lt;letter&gt; - find nth letter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* - find next occurrence of current word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# - find previous occurrence of current word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i="1"/>
              <a:t>n</a:t>
            </a:r>
            <a:r>
              <a:rPr lang="en" sz="1800"/>
              <a:t>G - goto line 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/&lt;text&gt; - search for &lt;text&gt; (n for next occurrence)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0851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cat:</a:t>
            </a:r>
            <a:r>
              <a:rPr lang="en" sz="1600"/>
              <a:t> prints out contents of a file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/>
              <a:t>echo:</a:t>
            </a:r>
            <a:r>
              <a:rPr lang="en" sz="1600"/>
              <a:t> prints text to the console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/>
              <a:t>less:</a:t>
            </a:r>
            <a:r>
              <a:rPr lang="en" sz="1600"/>
              <a:t> lets you scroll through a file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/>
              <a:t>grep:</a:t>
            </a:r>
            <a:r>
              <a:rPr lang="en" sz="1600"/>
              <a:t> insanely useful pattern matcher</a:t>
            </a: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search for a word in text files or file names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supports regular expressions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very useful in combination with pipe “|”</a:t>
            </a:r>
            <a:endParaRPr sz="1600"/>
          </a:p>
        </p:txBody>
      </p:sp>
      <p:sp>
        <p:nvSpPr>
          <p:cNvPr id="250" name="Google Shape;250;p38"/>
          <p:cNvSpPr txBox="1">
            <a:spLocks noGrp="1"/>
          </p:cNvSpPr>
          <p:nvPr>
            <p:ph type="title"/>
          </p:nvPr>
        </p:nvSpPr>
        <p:spPr>
          <a:xfrm>
            <a:off x="348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programs</a:t>
            </a:r>
            <a:endParaRPr/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872" y="636372"/>
            <a:ext cx="4669375" cy="31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Input/Output (stdio)</a:t>
            </a:r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body" idx="1"/>
          </p:nvPr>
        </p:nvSpPr>
        <p:spPr>
          <a:xfrm>
            <a:off x="729450" y="12406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Programs can take input from the console (keyboard) and print its output on the console (screen)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349" y="1797375"/>
            <a:ext cx="4628425" cy="29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Input/Output (stdio)</a:t>
            </a:r>
            <a:endParaRPr/>
          </a:p>
        </p:txBody>
      </p:sp>
      <p:sp>
        <p:nvSpPr>
          <p:cNvPr id="264" name="Google Shape;264;p40"/>
          <p:cNvSpPr txBox="1">
            <a:spLocks noGrp="1"/>
          </p:cNvSpPr>
          <p:nvPr>
            <p:ph type="body" idx="1"/>
          </p:nvPr>
        </p:nvSpPr>
        <p:spPr>
          <a:xfrm>
            <a:off x="729450" y="13930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 using some special notation we can redirect the output of many commands to files, devices, and even to the input of other commands.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265" name="Google Shape;2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75" y="2169834"/>
            <a:ext cx="6128600" cy="20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700" y="1802650"/>
            <a:ext cx="2480125" cy="17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>
            <a:spLocks noGrp="1"/>
          </p:cNvSpPr>
          <p:nvPr>
            <p:ph type="body" idx="1"/>
          </p:nvPr>
        </p:nvSpPr>
        <p:spPr>
          <a:xfrm>
            <a:off x="311700" y="1458475"/>
            <a:ext cx="44922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wget:</a:t>
            </a:r>
            <a:r>
              <a:rPr lang="en" sz="1800"/>
              <a:t> download a file from web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curl:</a:t>
            </a:r>
            <a:r>
              <a:rPr lang="en" sz="1800"/>
              <a:t> data transfer tool that can be used to make http requests (such as GET/POST)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nc:</a:t>
            </a:r>
            <a:r>
              <a:rPr lang="en" sz="1800"/>
              <a:t> open or connect to a tcp/udp websocket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ssh:</a:t>
            </a:r>
            <a:r>
              <a:rPr lang="en" sz="1800"/>
              <a:t> remotely connect to another computer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272" name="Google Shape;272;p41"/>
          <p:cNvSpPr txBox="1">
            <a:spLocks noGrp="1"/>
          </p:cNvSpPr>
          <p:nvPr>
            <p:ph type="title"/>
          </p:nvPr>
        </p:nvSpPr>
        <p:spPr>
          <a:xfrm>
            <a:off x="348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tools</a:t>
            </a:r>
            <a:endParaRPr/>
          </a:p>
        </p:txBody>
      </p:sp>
      <p:pic>
        <p:nvPicPr>
          <p:cNvPr id="273" name="Google Shape;2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900" y="1171574"/>
            <a:ext cx="3915176" cy="2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</a:t>
            </a: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729450" y="13930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Command based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Originally designed for servers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Closed source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Expensive</a:t>
            </a:r>
            <a:endParaRPr sz="160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263" y="499925"/>
            <a:ext cx="19145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257" y="521225"/>
            <a:ext cx="3187819" cy="44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" y="2643050"/>
            <a:ext cx="4089652" cy="23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FTP and SCP</a:t>
            </a:r>
            <a:endParaRPr/>
          </a:p>
        </p:txBody>
      </p:sp>
      <p:sp>
        <p:nvSpPr>
          <p:cNvPr id="279" name="Google Shape;279;p42"/>
          <p:cNvSpPr txBox="1">
            <a:spLocks noGrp="1"/>
          </p:cNvSpPr>
          <p:nvPr>
            <p:ph type="body" idx="1"/>
          </p:nvPr>
        </p:nvSpPr>
        <p:spPr>
          <a:xfrm>
            <a:off x="729450" y="1316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File Transfer Protocol</a:t>
            </a:r>
            <a:endParaRPr sz="1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Many of the same commands (ls, cd, mkdir, etc)</a:t>
            </a:r>
            <a:endParaRPr sz="16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connect - connect to a remote ftp server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!&lt;command&gt; - execute as local user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get - download file from remote directory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put - upload file to remote directory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/>
              <a:t>Secure Copy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Another way to quickly transfer files to and from local and remote hosts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scp remoteuser@remotehost:remote/path/file.txt local/directory/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0" name="Google Shape;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875" y="2147150"/>
            <a:ext cx="4245524" cy="13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475400" cy="3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apt (short for aptitude) is the Debian package manager for installing, removing, and updating programs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/>
              <a:t>upgrade:</a:t>
            </a:r>
            <a:r>
              <a:rPr lang="en" sz="1600"/>
              <a:t> install newest version of all packages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/>
              <a:t>update:</a:t>
            </a:r>
            <a:r>
              <a:rPr lang="en" sz="1600"/>
              <a:t> resynchronize package indexes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/>
              <a:t>install:</a:t>
            </a:r>
            <a:r>
              <a:rPr lang="en" sz="1600"/>
              <a:t> install package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/>
              <a:t>remove:</a:t>
            </a:r>
            <a:r>
              <a:rPr lang="en" sz="1600"/>
              <a:t> uninstall package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u="sng"/>
              <a:t>search:</a:t>
            </a:r>
            <a:r>
              <a:rPr lang="en" sz="1600"/>
              <a:t> search package in indexes</a:t>
            </a:r>
            <a:endParaRPr sz="1600"/>
          </a:p>
        </p:txBody>
      </p:sp>
      <p:sp>
        <p:nvSpPr>
          <p:cNvPr id="286" name="Google Shape;286;p43"/>
          <p:cNvSpPr txBox="1">
            <a:spLocks noGrp="1"/>
          </p:cNvSpPr>
          <p:nvPr>
            <p:ph type="title"/>
          </p:nvPr>
        </p:nvSpPr>
        <p:spPr>
          <a:xfrm>
            <a:off x="348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Managers</a:t>
            </a:r>
            <a:endParaRPr/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075" y="523675"/>
            <a:ext cx="4045225" cy="404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Practice!</a:t>
            </a:r>
            <a:endParaRPr/>
          </a:p>
        </p:txBody>
      </p:sp>
      <p:sp>
        <p:nvSpPr>
          <p:cNvPr id="293" name="Google Shape;293;p44"/>
          <p:cNvSpPr txBox="1">
            <a:spLocks noGrp="1"/>
          </p:cNvSpPr>
          <p:nvPr>
            <p:ph type="body" idx="1"/>
          </p:nvPr>
        </p:nvSpPr>
        <p:spPr>
          <a:xfrm>
            <a:off x="729450" y="1414725"/>
            <a:ext cx="7688700" cy="29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Bash challenges: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http://overthewire.org/wargames/bandit/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Interactive Vim Tutorial: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http://www.openvim.com/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</a:t>
            </a:r>
            <a:endParaRPr/>
          </a:p>
        </p:txBody>
      </p:sp>
      <p:pic>
        <p:nvPicPr>
          <p:cNvPr id="299" name="Google Shape;2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575" y="3030554"/>
            <a:ext cx="1054326" cy="105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5"/>
          <p:cNvPicPr preferRelativeResize="0"/>
          <p:nvPr/>
        </p:nvPicPr>
        <p:blipFill rotWithShape="1">
          <a:blip r:embed="rId4">
            <a:alphaModFix/>
          </a:blip>
          <a:srcRect b="-14168"/>
          <a:stretch/>
        </p:blipFill>
        <p:spPr>
          <a:xfrm>
            <a:off x="2713350" y="2755975"/>
            <a:ext cx="1918875" cy="19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5"/>
          <p:cNvSpPr txBox="1"/>
          <p:nvPr/>
        </p:nvSpPr>
        <p:spPr>
          <a:xfrm>
            <a:off x="628650" y="1674025"/>
            <a:ext cx="43593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•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Version Control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•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Consensus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Can be remote or local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Can be centralized or distributed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0325" y="144225"/>
            <a:ext cx="3905150" cy="48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619" y="3935484"/>
            <a:ext cx="878606" cy="10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9169" y="3918875"/>
            <a:ext cx="1752176" cy="104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</a:t>
            </a:r>
            <a:endParaRPr/>
          </a:p>
        </p:txBody>
      </p:sp>
      <p:sp>
        <p:nvSpPr>
          <p:cNvPr id="310" name="Google Shape;310;p46"/>
          <p:cNvSpPr txBox="1"/>
          <p:nvPr/>
        </p:nvSpPr>
        <p:spPr>
          <a:xfrm>
            <a:off x="628650" y="988225"/>
            <a:ext cx="43593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6"/>
          <p:cNvSpPr txBox="1"/>
          <p:nvPr/>
        </p:nvSpPr>
        <p:spPr>
          <a:xfrm>
            <a:off x="311700" y="619075"/>
            <a:ext cx="8520600" cy="3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    Version 1.0		   Version 2.0			  Version 2.1			  Version 2.2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Original File			Cut out all unwanted parts		    Added transitions			    Special Effects</a:t>
            </a:r>
            <a:endParaRPr sz="1200">
              <a:solidFill>
                <a:srgbClr val="595959"/>
              </a:solidFill>
            </a:endParaRPr>
          </a:p>
        </p:txBody>
      </p:sp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25" y="2066075"/>
            <a:ext cx="1572900" cy="158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700" y="2066075"/>
            <a:ext cx="1572900" cy="158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275" y="2066075"/>
            <a:ext cx="1572900" cy="158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7850" y="2066075"/>
            <a:ext cx="1572900" cy="158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2536308"/>
            <a:ext cx="863899" cy="64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050" y="2536308"/>
            <a:ext cx="863899" cy="64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950" y="2536308"/>
            <a:ext cx="863899" cy="64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Consensus</a:t>
            </a:r>
            <a:endParaRPr/>
          </a:p>
        </p:txBody>
      </p:sp>
      <p:sp>
        <p:nvSpPr>
          <p:cNvPr id="324" name="Google Shape;324;p47"/>
          <p:cNvSpPr txBox="1"/>
          <p:nvPr/>
        </p:nvSpPr>
        <p:spPr>
          <a:xfrm>
            <a:off x="628650" y="1445425"/>
            <a:ext cx="82374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project storage system where either the most recent version or the most agreed upon version of the project can exist.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987" y="2505763"/>
            <a:ext cx="1807300" cy="13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850" y="2943000"/>
            <a:ext cx="1010150" cy="7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375" y="3885975"/>
            <a:ext cx="1010150" cy="7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725" y="3920900"/>
            <a:ext cx="1010150" cy="7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7"/>
          <p:cNvSpPr txBox="1"/>
          <p:nvPr/>
        </p:nvSpPr>
        <p:spPr>
          <a:xfrm>
            <a:off x="1357325" y="4648200"/>
            <a:ext cx="13413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Alice’s copy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47"/>
          <p:cNvSpPr txBox="1"/>
          <p:nvPr/>
        </p:nvSpPr>
        <p:spPr>
          <a:xfrm>
            <a:off x="3549475" y="3831575"/>
            <a:ext cx="13413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Server’s copy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47"/>
          <p:cNvSpPr txBox="1"/>
          <p:nvPr/>
        </p:nvSpPr>
        <p:spPr>
          <a:xfrm>
            <a:off x="5998200" y="4613275"/>
            <a:ext cx="13413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Bob’s copy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>
            <a:spLocks noGrp="1"/>
          </p:cNvSpPr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Workflow</a:t>
            </a:r>
            <a:endParaRPr/>
          </a:p>
        </p:txBody>
      </p:sp>
      <p:pic>
        <p:nvPicPr>
          <p:cNvPr id="337" name="Google Shape;3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50" y="1168275"/>
            <a:ext cx="8779300" cy="362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>
            <a:spLocks noGrp="1"/>
          </p:cNvSpPr>
          <p:nvPr>
            <p:ph type="title"/>
          </p:nvPr>
        </p:nvSpPr>
        <p:spPr>
          <a:xfrm>
            <a:off x="1960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With Git</a:t>
            </a:r>
            <a:endParaRPr/>
          </a:p>
        </p:txBody>
      </p:sp>
      <p:pic>
        <p:nvPicPr>
          <p:cNvPr id="343" name="Google Shape;3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375" y="483700"/>
            <a:ext cx="5603824" cy="45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9"/>
          <p:cNvSpPr txBox="1">
            <a:spLocks noGrp="1"/>
          </p:cNvSpPr>
          <p:nvPr>
            <p:ph type="body" idx="1"/>
          </p:nvPr>
        </p:nvSpPr>
        <p:spPr>
          <a:xfrm>
            <a:off x="196050" y="1414725"/>
            <a:ext cx="7688700" cy="29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Most common commands: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latin typeface="Arial"/>
                <a:ea typeface="Arial"/>
                <a:cs typeface="Arial"/>
                <a:sym typeface="Arial"/>
              </a:rPr>
              <a:t>clone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- download repo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- stage files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latin typeface="Arial"/>
                <a:ea typeface="Arial"/>
                <a:cs typeface="Arial"/>
                <a:sym typeface="Arial"/>
              </a:rPr>
              <a:t>commit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- commit files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latin typeface="Arial"/>
                <a:ea typeface="Arial"/>
                <a:cs typeface="Arial"/>
                <a:sym typeface="Arial"/>
              </a:rPr>
              <a:t>push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- push commits to remote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latin typeface="Arial"/>
                <a:ea typeface="Arial"/>
                <a:cs typeface="Arial"/>
                <a:sym typeface="Arial"/>
              </a:rPr>
              <a:t>fetch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- updates local repo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latin typeface="Arial"/>
                <a:ea typeface="Arial"/>
                <a:cs typeface="Arial"/>
                <a:sym typeface="Arial"/>
              </a:rPr>
              <a:t>branch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- create new branch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latin typeface="Arial"/>
                <a:ea typeface="Arial"/>
                <a:cs typeface="Arial"/>
                <a:sym typeface="Arial"/>
              </a:rPr>
              <a:t>checkout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- change current branch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latin typeface="Arial"/>
                <a:ea typeface="Arial"/>
                <a:cs typeface="Arial"/>
                <a:sym typeface="Arial"/>
              </a:rPr>
              <a:t>merge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- try to combine changes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latin typeface="Arial"/>
                <a:ea typeface="Arial"/>
                <a:cs typeface="Arial"/>
                <a:sym typeface="Arial"/>
              </a:rPr>
              <a:t>pull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- fetch and merge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Conflicts</a:t>
            </a:r>
            <a:endParaRPr/>
          </a:p>
        </p:txBody>
      </p:sp>
      <p:sp>
        <p:nvSpPr>
          <p:cNvPr id="350" name="Google Shape;350;p50"/>
          <p:cNvSpPr txBox="1">
            <a:spLocks noGrp="1"/>
          </p:cNvSpPr>
          <p:nvPr>
            <p:ph type="body" idx="1"/>
          </p:nvPr>
        </p:nvSpPr>
        <p:spPr>
          <a:xfrm>
            <a:off x="729450" y="1414725"/>
            <a:ext cx="7688700" cy="29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When two developers have worked on the same code.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The system needs to figure out which is the version is correct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There are automatic ways to resolve the conflict, but in many cases it requires manual intervention from one or more of the developers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351" name="Google Shape;351;p50"/>
          <p:cNvPicPr preferRelativeResize="0"/>
          <p:nvPr/>
        </p:nvPicPr>
        <p:blipFill rotWithShape="1">
          <a:blip r:embed="rId3">
            <a:alphaModFix/>
          </a:blip>
          <a:srcRect b="6244"/>
          <a:stretch/>
        </p:blipFill>
        <p:spPr>
          <a:xfrm>
            <a:off x="1850800" y="3322850"/>
            <a:ext cx="5461400" cy="18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push some code!</a:t>
            </a:r>
            <a:endParaRPr/>
          </a:p>
        </p:txBody>
      </p:sp>
      <p:sp>
        <p:nvSpPr>
          <p:cNvPr id="357" name="Google Shape;357;p51"/>
          <p:cNvSpPr txBox="1">
            <a:spLocks noGrp="1"/>
          </p:cNvSpPr>
          <p:nvPr>
            <p:ph type="body" idx="1"/>
          </p:nvPr>
        </p:nvSpPr>
        <p:spPr>
          <a:xfrm>
            <a:off x="729450" y="1414725"/>
            <a:ext cx="7688700" cy="29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https://classroom.github.com/a/9RjhTDlZ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</a:t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152" y="0"/>
            <a:ext cx="533554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4">
            <a:alphaModFix/>
          </a:blip>
          <a:srcRect l="-11284" b="-12220"/>
          <a:stretch/>
        </p:blipFill>
        <p:spPr>
          <a:xfrm>
            <a:off x="302175" y="1152475"/>
            <a:ext cx="2466975" cy="982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925" y="2005400"/>
            <a:ext cx="2206225" cy="13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924" y="3321600"/>
            <a:ext cx="2206225" cy="1652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vs Server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875" y="1304875"/>
            <a:ext cx="5822251" cy="363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vs Server</a:t>
            </a:r>
            <a:endParaRPr/>
          </a:p>
        </p:txBody>
      </p:sp>
      <p:graphicFrame>
        <p:nvGraphicFramePr>
          <p:cNvPr id="125" name="Google Shape;125;p18"/>
          <p:cNvGraphicFramePr/>
          <p:nvPr/>
        </p:nvGraphicFramePr>
        <p:xfrm>
          <a:off x="952500" y="1330025"/>
          <a:ext cx="7239000" cy="3648150"/>
        </p:xfrm>
        <a:graphic>
          <a:graphicData uri="http://schemas.openxmlformats.org/drawingml/2006/table">
            <a:tbl>
              <a:tblPr>
                <a:noFill/>
                <a:tableStyleId>{77DD9E76-75EF-4CD0-8D4A-8267CC4B68DA}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Desktop</a:t>
                      </a:r>
                      <a:endParaRPr sz="1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Server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74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verage"/>
                        <a:buChar char="●"/>
                      </a:pP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User friendly</a:t>
                      </a:r>
                      <a:endParaRPr sz="1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verage"/>
                        <a:buChar char="●"/>
                      </a:pP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Comes with everything you MIGHT need and some stuff you don’t</a:t>
                      </a:r>
                      <a:endParaRPr sz="1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verage"/>
                        <a:buChar char="●"/>
                      </a:pP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Can be used for any purpose</a:t>
                      </a:r>
                      <a:endParaRPr sz="1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verage"/>
                        <a:buChar char="●"/>
                      </a:pP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Portability</a:t>
                      </a:r>
                      <a:endParaRPr sz="1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verage"/>
                        <a:buChar char="●"/>
                      </a:pP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Modularity</a:t>
                      </a:r>
                      <a:endParaRPr sz="1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verage"/>
                        <a:buChar char="●"/>
                      </a:pP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Always on</a:t>
                      </a:r>
                      <a:endParaRPr sz="1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verage"/>
                        <a:buChar char="●"/>
                      </a:pP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Accessible over the internet or a private network</a:t>
                      </a:r>
                      <a:endParaRPr sz="1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verage"/>
                        <a:buChar char="●"/>
                      </a:pP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Comes ONLY with things you absolutely need for basic functionality</a:t>
                      </a:r>
                      <a:endParaRPr sz="1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verage"/>
                        <a:buChar char="●"/>
                      </a:pP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Typically configured for a specific purpose</a:t>
                      </a:r>
                      <a:endParaRPr sz="1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12649"/>
            <a:ext cx="9144000" cy="645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Servers vs Linux Servers</a:t>
            </a:r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body" idx="1"/>
          </p:nvPr>
        </p:nvSpPr>
        <p:spPr>
          <a:xfrm>
            <a:off x="729450" y="1316875"/>
            <a:ext cx="7688700" cy="27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Windows</a:t>
            </a: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Restart required for install/uninstall programs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Restart required for updates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/>
              <a:t>Linux</a:t>
            </a: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Restart rarely ever required for updates/installing/uninstalling programs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Ability to start/stop/restart services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Greater stability and security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Price (FREE)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Machines</a:t>
            </a: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311700" y="1746625"/>
            <a:ext cx="2805600" cy="28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Flexibility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OS specific tools         or features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Safety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Cross OS interaction</a:t>
            </a:r>
            <a:endParaRPr sz="1800"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300" y="1152475"/>
            <a:ext cx="57150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1310</Words>
  <Application>Microsoft Macintosh PowerPoint</Application>
  <PresentationFormat>On-screen Show (16:9)</PresentationFormat>
  <Paragraphs>201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Calibri</vt:lpstr>
      <vt:lpstr>Arial</vt:lpstr>
      <vt:lpstr>Lato</vt:lpstr>
      <vt:lpstr>Courier New</vt:lpstr>
      <vt:lpstr>Raleway</vt:lpstr>
      <vt:lpstr>Average</vt:lpstr>
      <vt:lpstr>Streamline</vt:lpstr>
      <vt:lpstr>Command Line &amp; Version Control</vt:lpstr>
      <vt:lpstr>Operating Systems</vt:lpstr>
      <vt:lpstr>Unix</vt:lpstr>
      <vt:lpstr>Linux</vt:lpstr>
      <vt:lpstr>Desktop vs Server</vt:lpstr>
      <vt:lpstr>Desktop vs Server</vt:lpstr>
      <vt:lpstr>PowerPoint Presentation</vt:lpstr>
      <vt:lpstr>Windows Servers vs Linux Servers</vt:lpstr>
      <vt:lpstr>Virtual Machines</vt:lpstr>
      <vt:lpstr>LUI vs GUI</vt:lpstr>
      <vt:lpstr>The Command Line</vt:lpstr>
      <vt:lpstr>RTFM</vt:lpstr>
      <vt:lpstr>Navigating Linux</vt:lpstr>
      <vt:lpstr>The Wildcard Operator</vt:lpstr>
      <vt:lpstr>Root and Permissions</vt:lpstr>
      <vt:lpstr>Files</vt:lpstr>
      <vt:lpstr>Files (cont)</vt:lpstr>
      <vt:lpstr>PowerPoint Presentation</vt:lpstr>
      <vt:lpstr>Executable Files (aka programs)</vt:lpstr>
      <vt:lpstr>Job Control</vt:lpstr>
      <vt:lpstr>Terminal Text Editors</vt:lpstr>
      <vt:lpstr>vim</vt:lpstr>
      <vt:lpstr>vim</vt:lpstr>
      <vt:lpstr>More vim</vt:lpstr>
      <vt:lpstr>Advanced vim</vt:lpstr>
      <vt:lpstr>Text programs</vt:lpstr>
      <vt:lpstr>Standard Input/Output (stdio)</vt:lpstr>
      <vt:lpstr>Standard Input/Output (stdio)</vt:lpstr>
      <vt:lpstr>Web tools</vt:lpstr>
      <vt:lpstr>FTP and SCP</vt:lpstr>
      <vt:lpstr>Package Managers</vt:lpstr>
      <vt:lpstr>Practice!</vt:lpstr>
      <vt:lpstr>Git</vt:lpstr>
      <vt:lpstr>Version Control</vt:lpstr>
      <vt:lpstr>Consensus</vt:lpstr>
      <vt:lpstr>Basic Workflow</vt:lpstr>
      <vt:lpstr>Examples With Git</vt:lpstr>
      <vt:lpstr>Merge Conflicts</vt:lpstr>
      <vt:lpstr>Let’s push some code!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Command Line &amp; Version Control</dc:title>
  <cp:lastModifiedBy>ZhouShucong</cp:lastModifiedBy>
  <cp:revision>1</cp:revision>
  <dcterms:modified xsi:type="dcterms:W3CDTF">2019-02-08T15:25:37Z</dcterms:modified>
</cp:coreProperties>
</file>